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2" r:id="rId4"/>
    <p:sldId id="270" r:id="rId5"/>
    <p:sldId id="274" r:id="rId6"/>
    <p:sldId id="258" r:id="rId7"/>
    <p:sldId id="260" r:id="rId8"/>
    <p:sldId id="259" r:id="rId9"/>
    <p:sldId id="261" r:id="rId10"/>
    <p:sldId id="263" r:id="rId11"/>
    <p:sldId id="262" r:id="rId12"/>
    <p:sldId id="264" r:id="rId13"/>
    <p:sldId id="266" r:id="rId14"/>
    <p:sldId id="265" r:id="rId15"/>
    <p:sldId id="271" r:id="rId16"/>
    <p:sldId id="269" r:id="rId17"/>
    <p:sldId id="276" r:id="rId18"/>
    <p:sldId id="281" r:id="rId19"/>
    <p:sldId id="282" r:id="rId20"/>
    <p:sldId id="280" r:id="rId21"/>
    <p:sldId id="283" r:id="rId22"/>
    <p:sldId id="279" r:id="rId23"/>
    <p:sldId id="284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800000"/>
    <a:srgbClr val="1C1C1C"/>
    <a:srgbClr val="DDDBD5"/>
    <a:srgbClr val="B2B2B2"/>
    <a:srgbClr val="981010"/>
    <a:srgbClr val="FF5050"/>
    <a:srgbClr val="996633"/>
    <a:srgbClr val="66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C:\Users\KL\Downloads\b538201aa3a5458.mp3" TargetMode="External"/><Relationship Id="rId2" Type="http://schemas.openxmlformats.org/officeDocument/2006/relationships/audio" Target="file:///C:\Users\KL\Downloads\b538201aa3a5458.mp3" TargetMode="Externa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C:\Users\KL\Downloads\the-drum-creates-the-atmosphere-of-the-film39s-shock.mp3" TargetMode="External"/><Relationship Id="rId2" Type="http://schemas.openxmlformats.org/officeDocument/2006/relationships/audio" Target="file:///C:\Users\KL\Downloads\the-drum-creates-the-atmosphere-of-the-film39s-shock.mp3" TargetMode="External"/><Relationship Id="rId1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microsoft.com/office/2007/relationships/media" Target="file:///C:\Users\KL\Downloads\tambourine.mp3" TargetMode="External"/><Relationship Id="rId2" Type="http://schemas.openxmlformats.org/officeDocument/2006/relationships/audio" Target="file:///C:\Users\KL\Downloads\tambourine.mp3" TargetMode="Externa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C:\Users\KL\Downloads\c4.mp3" TargetMode="External"/><Relationship Id="rId2" Type="http://schemas.openxmlformats.org/officeDocument/2006/relationships/audio" Target="file:///C:\Users\KL\Downloads\c4.mp3" TargetMode="External"/><Relationship Id="rId1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microsoft.com/office/2007/relationships/media" Target="file:///C:\Users\KL\Downloads\soothing-and-relaxing-piano-rhythm.mp3" TargetMode="External"/><Relationship Id="rId1" Type="http://schemas.openxmlformats.org/officeDocument/2006/relationships/audio" Target="file:///C:\Users\KL\Downloads\soothing-and-relaxing-piano-rhythm.mp3" TargetMode="Externa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C:\Users\KL\Downloads\short-melody-on-bells.mp3" TargetMode="External"/><Relationship Id="rId2" Type="http://schemas.openxmlformats.org/officeDocument/2006/relationships/audio" Target="file:///C:\Users\KL\Downloads\short-melody-on-bells.mp3" TargetMode="External"/><Relationship Id="rId1" Type="http://schemas.openxmlformats.org/officeDocument/2006/relationships/image" Target="../media/image30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908720"/>
            <a:ext cx="9144000" cy="5328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492896"/>
            <a:ext cx="5832648" cy="2016224"/>
          </a:xfrm>
        </p:spPr>
        <p:txBody>
          <a:bodyPr anchor="ctr" anchorCtr="0">
            <a:noAutofit/>
          </a:bodyPr>
          <a:lstStyle/>
          <a:p>
            <a:r>
              <a:rPr lang="ru-RU" sz="5400" dirty="0" smtClean="0">
                <a:ln w="28575" cap="rnd" cmpd="dbl"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419100" dist="342900" dir="12420000" algn="ctr" rotWithShape="0">
                    <a:srgbClr val="000000">
                      <a:alpha val="93000"/>
                    </a:srgbClr>
                  </a:outerShdw>
                </a:effectLst>
              </a:rPr>
              <a:t>Интерактивная игра</a:t>
            </a:r>
            <a:br>
              <a:rPr lang="ru-RU" sz="5400" dirty="0" smtClean="0">
                <a:ln w="28575" cap="rnd" cmpd="dbl"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419100" dist="342900" dir="12420000" algn="ctr" rotWithShape="0">
                    <a:srgbClr val="000000">
                      <a:alpha val="93000"/>
                    </a:srgbClr>
                  </a:outerShdw>
                </a:effectLst>
              </a:rPr>
            </a:br>
            <a:r>
              <a:rPr lang="ru-RU" sz="5400" dirty="0" smtClean="0">
                <a:ln w="28575" cap="rnd" cmpd="dbl"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419100" dist="342900" dir="12420000" algn="ctr" rotWithShape="0">
                    <a:srgbClr val="000000">
                      <a:alpha val="93000"/>
                    </a:srgbClr>
                  </a:outerShdw>
                </a:effectLst>
              </a:rPr>
              <a:t>Что ты знаешь о театре?</a:t>
            </a:r>
            <a:endParaRPr lang="ru-RU" sz="5400" dirty="0">
              <a:ln w="28575" cap="rnd" cmpd="dbl"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419100" dist="342900" dir="12420000" algn="ctr" rotWithShape="0">
                  <a:srgbClr val="000000">
                    <a:alpha val="9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Всеми он руководит,</a:t>
            </a:r>
            <a:br>
              <a:rPr lang="ru-RU" dirty="0" smtClean="0"/>
            </a:br>
            <a:r>
              <a:rPr lang="ru-RU" dirty="0" smtClean="0"/>
              <a:t>Мыслит, бегает, кричит!</a:t>
            </a:r>
            <a:br>
              <a:rPr lang="ru-RU" dirty="0" smtClean="0"/>
            </a:br>
            <a:r>
              <a:rPr lang="ru-RU" dirty="0" smtClean="0"/>
              <a:t>Всем спектаклем управляет,</a:t>
            </a:r>
            <a:br>
              <a:rPr lang="ru-RU" dirty="0" smtClean="0"/>
            </a:br>
            <a:r>
              <a:rPr lang="ru-RU" dirty="0" smtClean="0"/>
              <a:t>Как оркестром дирижер,</a:t>
            </a:r>
            <a:br>
              <a:rPr lang="ru-RU" dirty="0" smtClean="0"/>
            </a:br>
            <a:r>
              <a:rPr lang="ru-RU" dirty="0" smtClean="0"/>
              <a:t>Но зовется –  </a:t>
            </a:r>
            <a:endParaRPr lang="ru-RU" dirty="0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23528" y="620688"/>
            <a:ext cx="8482671" cy="546047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764704"/>
            <a:ext cx="3744416" cy="111298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Режиссер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0E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3803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Перерыв между действиями в спектакле – это </a:t>
            </a:r>
            <a:endParaRPr lang="ru-RU" dirty="0"/>
          </a:p>
        </p:txBody>
      </p:sp>
      <p:sp>
        <p:nvSpPr>
          <p:cNvPr id="112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127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437112"/>
            <a:ext cx="3466728" cy="1324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Антракт</a:t>
            </a:r>
            <a:endParaRPr lang="ru-RU" sz="6000" dirty="0" smtClean="0">
              <a:solidFill>
                <a:schemeClr val="bg1"/>
              </a:solidFill>
            </a:endParaRPr>
          </a:p>
          <a:p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987824" y="3356992"/>
            <a:ext cx="6033074" cy="3393604"/>
          </a:xfrm>
          <a:prstGeom prst="rect">
            <a:avLst/>
          </a:prstGeom>
          <a:noFill/>
        </p:spPr>
      </p:pic>
      <p:pic>
        <p:nvPicPr>
          <p:cNvPr id="11274" name="Picture 10" descr="https://avatars.mds.yandex.net/i?id=e0b1a39b153b54b931def3033bccf533de661fe8-10285207-images-thumbs&amp;n=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88641"/>
            <a:ext cx="6552727" cy="3551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4176464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Театральные куклы, которые кукловод приводит в движение при помощи нитей</a:t>
            </a:r>
            <a:endParaRPr lang="ru-RU" dirty="0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644008" y="188640"/>
            <a:ext cx="4397740" cy="650416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088" y="5517232"/>
            <a:ext cx="3312368" cy="9689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Марионетка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6408712" cy="1647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То царем, а то шутом,</a:t>
            </a:r>
            <a:br>
              <a:rPr lang="ru-RU" dirty="0" smtClean="0"/>
            </a:br>
            <a:r>
              <a:rPr lang="ru-RU" dirty="0" smtClean="0"/>
              <a:t>Нищим или королем</a:t>
            </a:r>
            <a:br>
              <a:rPr lang="ru-RU" dirty="0" smtClean="0"/>
            </a:br>
            <a:r>
              <a:rPr lang="ru-RU" dirty="0" smtClean="0"/>
              <a:t>Стать поможет, например,</a:t>
            </a:r>
            <a:br>
              <a:rPr lang="ru-RU" dirty="0" smtClean="0"/>
            </a:br>
            <a:r>
              <a:rPr lang="ru-RU" dirty="0" smtClean="0"/>
              <a:t>Театральный…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77072"/>
            <a:ext cx="3322712" cy="12961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Костюмер</a:t>
            </a:r>
            <a:endParaRPr lang="ru-RU" sz="5400" dirty="0" smtClean="0">
              <a:solidFill>
                <a:schemeClr val="bg1"/>
              </a:solidFill>
            </a:endParaRP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s://avatars.mds.yandex.net/i?id=002988adbc6ab453acd49b8a95ff37e8eacdd0f4-5668549-images-thumbs&amp;n=1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1880" y="2636912"/>
            <a:ext cx="5435327" cy="407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Объявление в театре о том, что все билеты проданы</a:t>
            </a:r>
            <a:endParaRPr lang="ru-RU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07504" y="1642301"/>
            <a:ext cx="8928992" cy="497265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5157192"/>
            <a:ext cx="4176464" cy="10409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Аншлаг</a:t>
            </a:r>
            <a:endParaRPr lang="ru-RU" sz="8000" dirty="0" smtClean="0">
              <a:solidFill>
                <a:schemeClr val="bg1"/>
              </a:solidFill>
            </a:endParaRPr>
          </a:p>
          <a:p>
            <a:endParaRPr lang="ru-RU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Угадайте сказу по сюжету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Решил царь поженить 3 своих сыновей. И сказал он сыновьям взять по одной стреле и выстрелить. На чей двор упадет, та и будет вашей женой. </a:t>
            </a:r>
            <a:r>
              <a:rPr lang="ru-RU" dirty="0" smtClean="0"/>
              <a:t>Младшему </a:t>
            </a:r>
            <a:r>
              <a:rPr lang="ru-RU" dirty="0" smtClean="0"/>
              <a:t>сыну досталась «заколдованная красавица»(животное), которая жила на болоте.</a:t>
            </a:r>
            <a:endParaRPr lang="ru-RU" dirty="0" smtClean="0"/>
          </a:p>
          <a:p>
            <a:r>
              <a:rPr lang="ru-RU" dirty="0" smtClean="0"/>
              <a:t>Чтобы расколдовать чары и превратить свою будущую жену в человека он отправился на поиски к Кощею.</a:t>
            </a:r>
            <a:endParaRPr lang="ru-RU" dirty="0"/>
          </a:p>
        </p:txBody>
      </p:sp>
      <p:pic>
        <p:nvPicPr>
          <p:cNvPr id="10242" name="Picture 2" descr="https://avatars.mds.yandex.net/i?id=3e6619e56492c0cdd39a0e428f6357befd175c68-5319258-images-thumbs&amp;n=13"/>
          <p:cNvPicPr>
            <a:picLocks noChangeAspect="1" noChangeArrowheads="1"/>
          </p:cNvPicPr>
          <p:nvPr/>
        </p:nvPicPr>
        <p:blipFill>
          <a:blip r:embed="rId1" cstate="print">
            <a:lum bright="-26000" contrast="-25000"/>
          </a:blip>
          <a:srcRect/>
          <a:stretch>
            <a:fillRect/>
          </a:stretch>
        </p:blipFill>
        <p:spPr bwMode="auto">
          <a:xfrm flipV="1">
            <a:off x="467544" y="-4275856"/>
            <a:ext cx="8192907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80728"/>
          </a:xfrm>
        </p:spPr>
        <p:txBody>
          <a:bodyPr/>
          <a:lstStyle/>
          <a:p>
            <a:r>
              <a:rPr lang="ru-RU" dirty="0" smtClean="0"/>
              <a:t>Угадай инструмент по звуку</a:t>
            </a:r>
            <a:endParaRPr lang="ru-RU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755576" y="1268760"/>
            <a:ext cx="7596336" cy="51211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Треугольник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779912" y="1772816"/>
            <a:ext cx="4680520" cy="4680520"/>
          </a:xfrm>
          <a:prstGeom prst="rect">
            <a:avLst/>
          </a:prstGeom>
          <a:noFill/>
        </p:spPr>
      </p:pic>
      <p:pic>
        <p:nvPicPr>
          <p:cNvPr id="5" name="b538201aa3a5458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323528" y="6021288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3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Барабан</a:t>
            </a:r>
            <a:endParaRPr lang="ru-RU" sz="6600" dirty="0"/>
          </a:p>
        </p:txBody>
      </p:sp>
      <p:pic>
        <p:nvPicPr>
          <p:cNvPr id="2052" name="Picture 4" descr="https://i.pinimg.com/originals/8c/84/79/8c8479b0f69b216368e1ce83bbc492de.gif"/>
          <p:cNvPicPr>
            <a:picLocks noChangeAspect="1" noChangeArrowheads="1" noCrop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123728" y="1340768"/>
            <a:ext cx="5184576" cy="5184576"/>
          </a:xfrm>
          <a:prstGeom prst="rect">
            <a:avLst/>
          </a:prstGeom>
          <a:noFill/>
        </p:spPr>
      </p:pic>
      <p:pic>
        <p:nvPicPr>
          <p:cNvPr id="6" name="the-drum-creates-the-atmosphere-of-the-film39s-shock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251520" y="6093296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6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1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dirty="0" smtClean="0"/>
              <a:t>Бубен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195736" y="1628800"/>
            <a:ext cx="4896544" cy="4896544"/>
          </a:xfrm>
          <a:prstGeom prst="rect">
            <a:avLst/>
          </a:prstGeom>
          <a:noFill/>
        </p:spPr>
      </p:pic>
      <p:pic>
        <p:nvPicPr>
          <p:cNvPr id="5" name="tambourine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395536" y="5949280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3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Как называется место, где показывают спектакли?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39552" y="1340768"/>
            <a:ext cx="8064896" cy="539410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5517232"/>
            <a:ext cx="2952328" cy="12241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0" dirty="0" smtClean="0">
                <a:solidFill>
                  <a:schemeClr val="bg2">
                    <a:lumMod val="90000"/>
                  </a:schemeClr>
                </a:solidFill>
              </a:rPr>
              <a:t>Театр</a:t>
            </a:r>
            <a:endParaRPr lang="ru-RU" sz="8000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ru-RU" sz="80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6700" dirty="0" smtClean="0"/>
              <a:t>Дудочка</a:t>
            </a:r>
            <a:endParaRPr lang="ru-RU" dirty="0"/>
          </a:p>
        </p:txBody>
      </p:sp>
      <p:pic>
        <p:nvPicPr>
          <p:cNvPr id="1026" name="Picture 2" descr="https://media.baamboozle.com/uploads/images/527531/1667128450_2857721.gif"/>
          <p:cNvPicPr>
            <a:picLocks noChangeAspect="1" noChangeArrowheads="1" noCrop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187624" y="1124744"/>
            <a:ext cx="6912768" cy="5537415"/>
          </a:xfrm>
          <a:prstGeom prst="rect">
            <a:avLst/>
          </a:prstGeom>
          <a:noFill/>
        </p:spPr>
      </p:pic>
      <p:pic>
        <p:nvPicPr>
          <p:cNvPr id="5" name="c4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323528" y="6165304"/>
            <a:ext cx="512440" cy="5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3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6120680" cy="1143000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chemeClr val="bg1">
                    <a:lumMod val="85000"/>
                  </a:schemeClr>
                </a:solidFill>
              </a:rPr>
              <a:t>Фортепьяно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soothing-and-relaxing-piano-rhythm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screen"/>
          <a:stretch>
            <a:fillRect/>
          </a:stretch>
        </p:blipFill>
        <p:spPr>
          <a:xfrm>
            <a:off x="395536" y="5949280"/>
            <a:ext cx="648072" cy="648072"/>
          </a:xfrm>
          <a:prstGeom prst="rect">
            <a:avLst/>
          </a:prstGeom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75656" y="1484784"/>
            <a:ext cx="7308304" cy="5042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6912768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C0000"/>
                </a:solidFill>
              </a:rPr>
              <a:t>Колокольчики</a:t>
            </a:r>
            <a:br>
              <a:rPr lang="ru-RU" sz="7200" dirty="0" smtClean="0">
                <a:solidFill>
                  <a:srgbClr val="CC0000"/>
                </a:solidFill>
              </a:rPr>
            </a:br>
            <a:endParaRPr lang="ru-RU" sz="7200" dirty="0">
              <a:solidFill>
                <a:srgbClr val="CC0000"/>
              </a:solidFill>
            </a:endParaRPr>
          </a:p>
        </p:txBody>
      </p:sp>
      <p:pic>
        <p:nvPicPr>
          <p:cNvPr id="37890" name="Picture 2" descr="https://proza.ru/pics/2020/08/22/200.gif"/>
          <p:cNvPicPr>
            <a:picLocks noChangeAspect="1" noChangeArrowheads="1" noCrop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275856" y="1628800"/>
            <a:ext cx="3816424" cy="3816424"/>
          </a:xfrm>
          <a:prstGeom prst="rect">
            <a:avLst/>
          </a:prstGeom>
          <a:noFill/>
        </p:spPr>
      </p:pic>
      <p:pic>
        <p:nvPicPr>
          <p:cNvPr id="5" name="short-melody-on-bells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323528" y="6093296"/>
            <a:ext cx="512440" cy="5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Почему важно ходить в театр?</a:t>
            </a:r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67544" y="1196752"/>
            <a:ext cx="8208912" cy="542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Какие виды театров вы знаете?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79512" y="1484784"/>
            <a:ext cx="8748464" cy="492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ru-RU" dirty="0" smtClean="0"/>
              <a:t>Какие профессии есть в театре?</a:t>
            </a:r>
            <a:endParaRPr lang="ru-RU" dirty="0"/>
          </a:p>
        </p:txBody>
      </p:sp>
      <p:sp>
        <p:nvSpPr>
          <p:cNvPr id="1843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3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38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40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42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44" name="AutoShape 1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8446" name="AutoShape 1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8448" name="Picture 16" descr="Театральный костюмер: образ на сцене состоит из актера и костюма - AmurMedia.ru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79512" y="3933056"/>
            <a:ext cx="4569686" cy="2841104"/>
          </a:xfrm>
          <a:prstGeom prst="rect">
            <a:avLst/>
          </a:prstGeom>
          <a:noFill/>
        </p:spPr>
      </p:pic>
      <p:pic>
        <p:nvPicPr>
          <p:cNvPr id="18452" name="Picture 20" descr="Picture background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24128" y="980728"/>
            <a:ext cx="3072341" cy="2304256"/>
          </a:xfrm>
          <a:prstGeom prst="rect">
            <a:avLst/>
          </a:prstGeom>
          <a:noFill/>
        </p:spPr>
      </p:pic>
      <p:pic>
        <p:nvPicPr>
          <p:cNvPr id="18454" name="Picture 22" descr="Picture background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8064" y="4221088"/>
            <a:ext cx="3816424" cy="2504528"/>
          </a:xfrm>
          <a:prstGeom prst="rect">
            <a:avLst/>
          </a:prstGeom>
          <a:noFill/>
        </p:spPr>
      </p:pic>
      <p:pic>
        <p:nvPicPr>
          <p:cNvPr id="18458" name="Picture 26" descr="Picture backgroun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20" y="908720"/>
            <a:ext cx="3669871" cy="2752403"/>
          </a:xfrm>
          <a:prstGeom prst="rect">
            <a:avLst/>
          </a:prstGeom>
          <a:noFill/>
        </p:spPr>
      </p:pic>
      <p:pic>
        <p:nvPicPr>
          <p:cNvPr id="18460" name="Picture 28" descr="Picture background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411760" y="2492896"/>
            <a:ext cx="4248472" cy="2827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называется место в театр, где выступают артисты?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ru-RU" dirty="0" smtClean="0"/>
              <a:t>Партер</a:t>
            </a:r>
            <a:endParaRPr lang="ru-RU" dirty="0" smtClean="0"/>
          </a:p>
          <a:p>
            <a:r>
              <a:rPr lang="ru-RU" dirty="0" smtClean="0"/>
              <a:t>Сцена</a:t>
            </a:r>
            <a:endParaRPr lang="ru-RU" dirty="0" smtClean="0"/>
          </a:p>
          <a:p>
            <a:r>
              <a:rPr lang="ru-RU" dirty="0" smtClean="0"/>
              <a:t>Балкон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51520" y="188640"/>
            <a:ext cx="8736437" cy="65523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19872" y="908720"/>
            <a:ext cx="2232248" cy="864096"/>
          </a:xfrm>
          <a:prstGeom prst="rect">
            <a:avLst/>
          </a:prstGeom>
          <a:solidFill>
            <a:srgbClr val="1C1C1C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Сцена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340768"/>
            <a:ext cx="9144000" cy="50405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Он по сцене ходит, скачет,</a:t>
            </a:r>
            <a:br>
              <a:rPr lang="ru-RU" dirty="0" smtClean="0"/>
            </a:br>
            <a:r>
              <a:rPr lang="ru-RU" dirty="0" smtClean="0"/>
              <a:t>То смеется он, то плачет!</a:t>
            </a:r>
            <a:br>
              <a:rPr lang="ru-RU" dirty="0" smtClean="0"/>
            </a:br>
            <a:r>
              <a:rPr lang="ru-RU" dirty="0" smtClean="0"/>
              <a:t>Хоть кого изобразит,</a:t>
            </a:r>
            <a:br>
              <a:rPr lang="ru-RU" dirty="0" smtClean="0"/>
            </a:br>
            <a:r>
              <a:rPr lang="ru-RU" dirty="0" smtClean="0"/>
              <a:t>Мастерством всех поразит!</a:t>
            </a:r>
            <a:br>
              <a:rPr lang="ru-RU" dirty="0" smtClean="0"/>
            </a:br>
            <a:r>
              <a:rPr lang="ru-RU" dirty="0" smtClean="0"/>
              <a:t>И сложился с давних пор</a:t>
            </a:r>
            <a:br>
              <a:rPr lang="ru-RU" dirty="0" smtClean="0"/>
            </a:br>
            <a:r>
              <a:rPr lang="ru-RU" dirty="0" smtClean="0"/>
              <a:t>Вид профессии –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556792"/>
            <a:ext cx="2376264" cy="720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Актер</a:t>
            </a:r>
            <a:endParaRPr lang="ru-RU" sz="4800" dirty="0" smtClean="0">
              <a:solidFill>
                <a:schemeClr val="bg1"/>
              </a:solidFill>
            </a:endParaRPr>
          </a:p>
          <a:p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79513" y="1268760"/>
            <a:ext cx="8784975" cy="53758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называются шторы, которые закрывают сцену?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3212976"/>
            <a:ext cx="2746648" cy="892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Занавес</a:t>
            </a:r>
            <a:endParaRPr lang="ru-RU" sz="4800" dirty="0" smtClean="0">
              <a:solidFill>
                <a:schemeClr val="bg1"/>
              </a:solidFill>
            </a:endParaRPr>
          </a:p>
          <a:p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6805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называется то, что изменяет внешность актеров, с помощью специальных красок, парика или прически?</a:t>
            </a:r>
            <a:br>
              <a:rPr lang="ru-RU" dirty="0" smtClean="0"/>
            </a:br>
            <a:br>
              <a:rPr lang="ru-RU" dirty="0" smtClean="0"/>
            </a:b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95536" y="332656"/>
            <a:ext cx="8351912" cy="625577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2204864"/>
            <a:ext cx="2808312" cy="8640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Грим</a:t>
            </a:r>
            <a:endParaRPr lang="ru-RU" sz="8000" dirty="0" smtClean="0">
              <a:solidFill>
                <a:schemeClr val="bg1"/>
              </a:solidFill>
            </a:endParaRPr>
          </a:p>
          <a:p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Самый приятный для артистов шум во время спектакля – это </a:t>
            </a:r>
            <a:endParaRPr lang="ru-RU" dirty="0"/>
          </a:p>
        </p:txBody>
      </p:sp>
      <p:pic>
        <p:nvPicPr>
          <p:cNvPr id="13313" name="Picture 1" descr="C:\Users\KL\Downloads\1.gif"/>
          <p:cNvPicPr>
            <a:picLocks noChangeAspect="1" noChangeArrowheads="1" noCrop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67544" y="1700808"/>
            <a:ext cx="8332714" cy="469965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4725144"/>
            <a:ext cx="4608512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Аплодисменты</a:t>
            </a:r>
            <a:endParaRPr lang="ru-RU" sz="5400" dirty="0" smtClean="0">
              <a:solidFill>
                <a:schemeClr val="bg1"/>
              </a:solidFill>
            </a:endParaRPr>
          </a:p>
          <a:p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Presentation</Application>
  <PresentationFormat>Экран (4:3)</PresentationFormat>
  <Paragraphs>85</Paragraphs>
  <Slides>23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Arial</vt:lpstr>
      <vt:lpstr>SimSun</vt:lpstr>
      <vt:lpstr>Wingdings</vt:lpstr>
      <vt:lpstr>Calibri</vt:lpstr>
      <vt:lpstr>Тема Office</vt:lpstr>
      <vt:lpstr>Интерактивная игра Что ты знаешь о театре?</vt:lpstr>
      <vt:lpstr>Как называется место, где показывают спектакли?</vt:lpstr>
      <vt:lpstr>Какие виды театров вы знаете? </vt:lpstr>
      <vt:lpstr>Какие профессии есть в театре?</vt:lpstr>
      <vt:lpstr>Как называется место в театр, где выступают артисты? </vt:lpstr>
      <vt:lpstr>Он по сцене ходит, скачет, То смеется он, то плачет! Хоть кого изобразит, Мастерством всех поразит! И сложился с давних пор Вид профессии – </vt:lpstr>
      <vt:lpstr>Как называются шторы, которые закрывают сцену?</vt:lpstr>
      <vt:lpstr>Как называется то, что изменяет внешность актеров, с помощью специальных красок, парика или прически?   </vt:lpstr>
      <vt:lpstr>Самый приятный для артистов шум во время спектакля – это </vt:lpstr>
      <vt:lpstr>Всеми он руководит, Мыслит, бегает, кричит! Всем спектаклем управляет, Как оркестром дирижер, Но зовется –  </vt:lpstr>
      <vt:lpstr>Перерыв между действиями в спектакле – это </vt:lpstr>
      <vt:lpstr>Театральные куклы, которые кукловод приводит в движение при помощи нитей</vt:lpstr>
      <vt:lpstr>То царем, а то шутом, Нищим или королем Стать поможет, например, Театральный…</vt:lpstr>
      <vt:lpstr>Объявление в театре о том, что все билеты проданы</vt:lpstr>
      <vt:lpstr>Угадайте сказу по сюжету</vt:lpstr>
      <vt:lpstr>Угадай инструмент по звуку</vt:lpstr>
      <vt:lpstr>Треугольник</vt:lpstr>
      <vt:lpstr>Барабан</vt:lpstr>
      <vt:lpstr>Бубен </vt:lpstr>
      <vt:lpstr>Дудочка</vt:lpstr>
      <vt:lpstr>Фортепьяно</vt:lpstr>
      <vt:lpstr>Колокольчики </vt:lpstr>
      <vt:lpstr>Почему важно ходить в театр?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</dc:creator>
  <cp:lastModifiedBy>vadim</cp:lastModifiedBy>
  <cp:revision>150</cp:revision>
  <dcterms:created xsi:type="dcterms:W3CDTF">2025-10-20T13:32:51Z</dcterms:created>
  <dcterms:modified xsi:type="dcterms:W3CDTF">2025-10-20T13:32:51Z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1049-11.1.0.11723</vt:lpwstr>
  </property>
</Properties>
</file>